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7"/>
  </p:notesMasterIdLst>
  <p:sldIdLst>
    <p:sldId id="256" r:id="rId2"/>
    <p:sldId id="278" r:id="rId3"/>
    <p:sldId id="257" r:id="rId4"/>
    <p:sldId id="273" r:id="rId5"/>
    <p:sldId id="279" r:id="rId6"/>
    <p:sldId id="282" r:id="rId7"/>
    <p:sldId id="281" r:id="rId8"/>
    <p:sldId id="259" r:id="rId9"/>
    <p:sldId id="260" r:id="rId10"/>
    <p:sldId id="271" r:id="rId11"/>
    <p:sldId id="274" r:id="rId12"/>
    <p:sldId id="275" r:id="rId13"/>
    <p:sldId id="276" r:id="rId14"/>
    <p:sldId id="272" r:id="rId15"/>
    <p:sldId id="277"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76" autoAdjust="0"/>
  </p:normalViewPr>
  <p:slideViewPr>
    <p:cSldViewPr>
      <p:cViewPr varScale="1">
        <p:scale>
          <a:sx n="87" d="100"/>
          <a:sy n="87" d="100"/>
        </p:scale>
        <p:origin x="-1062" y="-84"/>
      </p:cViewPr>
      <p:guideLst>
        <p:guide orient="horz" pos="2160"/>
        <p:guide pos="2880"/>
      </p:guideLst>
    </p:cSldViewPr>
  </p:slideViewPr>
  <p:outlineViewPr>
    <p:cViewPr>
      <p:scale>
        <a:sx n="33" d="100"/>
        <a:sy n="33" d="100"/>
      </p:scale>
      <p:origin x="0" y="88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15C64D-3749-4052-8014-DD76A7D941AC}" type="datetimeFigureOut">
              <a:rPr lang="en-US" smtClean="0"/>
              <a:pPr/>
              <a:t>10/5/2011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5CCC174-4259-47F5-9450-1FBB1378B0D5}" type="slidenum">
              <a:rPr lang="en-US" smtClean="0"/>
              <a:pPr/>
              <a:t>‹#›</a:t>
            </a:fld>
            <a:endParaRPr lang="en-US"/>
          </a:p>
        </p:txBody>
      </p:sp>
    </p:spTree>
    <p:extLst>
      <p:ext uri="{BB962C8B-B14F-4D97-AF65-F5344CB8AC3E}">
        <p14:creationId xmlns:p14="http://schemas.microsoft.com/office/powerpoint/2010/main" val="3447827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Large to small muscle: Large muscles develop in the neck, trunk, arms, and legs before the small muscles in the fingers, hands, wrists, and eyes develop.  Children can walk before</a:t>
            </a:r>
            <a:r>
              <a:rPr lang="en-US" baseline="0" dirty="0" smtClean="0"/>
              <a:t> they can write or scribble.</a:t>
            </a:r>
          </a:p>
          <a:p>
            <a:endParaRPr lang="en-US" baseline="0" dirty="0" smtClean="0"/>
          </a:p>
          <a:p>
            <a:r>
              <a:rPr lang="en-US" baseline="0" dirty="0" smtClean="0"/>
              <a:t>Head to toe: Babies can hold their heads long before they can walk</a:t>
            </a:r>
          </a:p>
          <a:p>
            <a:endParaRPr lang="en-US" baseline="0" dirty="0" smtClean="0"/>
          </a:p>
          <a:p>
            <a:r>
              <a:rPr lang="en-US" baseline="0" dirty="0" smtClean="0"/>
              <a:t>Inside to outside: Muscles develop from the center of the body first and then toward the outside of the body.  Muscles around the trunk of the body develop earlier and are stronger than muscles in the hands, feet, etc.</a:t>
            </a:r>
          </a:p>
        </p:txBody>
      </p:sp>
      <p:sp>
        <p:nvSpPr>
          <p:cNvPr id="4" name="Slide Number Placeholder 3"/>
          <p:cNvSpPr>
            <a:spLocks noGrp="1"/>
          </p:cNvSpPr>
          <p:nvPr>
            <p:ph type="sldNum" sz="quarter" idx="10"/>
          </p:nvPr>
        </p:nvSpPr>
        <p:spPr/>
        <p:txBody>
          <a:bodyPr/>
          <a:lstStyle/>
          <a:p>
            <a:fld id="{65CCC174-4259-47F5-9450-1FBB1378B0D5}"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F9AE19F7-2131-4E4A-92EA-6C0365357E49}" type="datetimeFigureOut">
              <a:rPr lang="en-US" smtClean="0"/>
              <a:pPr/>
              <a:t>10/5/2011</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D509F7DC-BFF8-40EB-8417-D6A697C95320}" type="slidenum">
              <a:rPr lang="en-US" smtClean="0"/>
              <a:pPr/>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9AE19F7-2131-4E4A-92EA-6C0365357E49}" type="datetimeFigureOut">
              <a:rPr lang="en-US" smtClean="0"/>
              <a:pPr/>
              <a:t>10/5/2011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509F7DC-BFF8-40EB-8417-D6A697C9532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9AE19F7-2131-4E4A-92EA-6C0365357E49}" type="datetimeFigureOut">
              <a:rPr lang="en-US" smtClean="0"/>
              <a:pPr/>
              <a:t>10/5/2011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509F7DC-BFF8-40EB-8417-D6A697C9532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9AE19F7-2131-4E4A-92EA-6C0365357E49}" type="datetimeFigureOut">
              <a:rPr lang="en-US" smtClean="0"/>
              <a:pPr/>
              <a:t>10/5/2011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509F7DC-BFF8-40EB-8417-D6A697C9532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F9AE19F7-2131-4E4A-92EA-6C0365357E49}" type="datetimeFigureOut">
              <a:rPr lang="en-US" smtClean="0"/>
              <a:pPr/>
              <a:t>10/5/2011</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D509F7DC-BFF8-40EB-8417-D6A697C95320}" type="slidenum">
              <a:rPr lang="en-US" smtClean="0"/>
              <a:pPr/>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9AE19F7-2131-4E4A-92EA-6C0365357E49}" type="datetimeFigureOut">
              <a:rPr lang="en-US" smtClean="0"/>
              <a:pPr/>
              <a:t>10/5/2011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D509F7DC-BFF8-40EB-8417-D6A697C95320}" type="slidenum">
              <a:rPr lang="en-US" smtClean="0"/>
              <a:pPr/>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9AE19F7-2131-4E4A-92EA-6C0365357E49}" type="datetimeFigureOut">
              <a:rPr lang="en-US" smtClean="0"/>
              <a:pPr/>
              <a:t>10/5/2011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D509F7DC-BFF8-40EB-8417-D6A697C9532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9AE19F7-2131-4E4A-92EA-6C0365357E49}" type="datetimeFigureOut">
              <a:rPr lang="en-US" smtClean="0"/>
              <a:pPr/>
              <a:t>10/5/2011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D509F7DC-BFF8-40EB-8417-D6A697C95320}" type="slidenum">
              <a:rPr lang="en-US" smtClean="0"/>
              <a:pPr/>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9AE19F7-2131-4E4A-92EA-6C0365357E49}" type="datetimeFigureOut">
              <a:rPr lang="en-US" smtClean="0"/>
              <a:pPr/>
              <a:t>10/5/2011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D509F7DC-BFF8-40EB-8417-D6A697C9532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F9AE19F7-2131-4E4A-92EA-6C0365357E49}" type="datetimeFigureOut">
              <a:rPr lang="en-US" smtClean="0"/>
              <a:pPr/>
              <a:t>10/5/2011</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D509F7DC-BFF8-40EB-8417-D6A697C95320}" type="slidenum">
              <a:rPr lang="en-US" smtClean="0"/>
              <a:pPr/>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F9AE19F7-2131-4E4A-92EA-6C0365357E49}" type="datetimeFigureOut">
              <a:rPr lang="en-US" smtClean="0"/>
              <a:pPr/>
              <a:t>10/5/2011</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D509F7DC-BFF8-40EB-8417-D6A697C95320}" type="slidenum">
              <a:rPr lang="en-US" smtClean="0"/>
              <a:pPr/>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F9AE19F7-2131-4E4A-92EA-6C0365357E49}" type="datetimeFigureOut">
              <a:rPr lang="en-US" smtClean="0"/>
              <a:pPr/>
              <a:t>10/5/2011</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D509F7DC-BFF8-40EB-8417-D6A697C95320}" type="slidenum">
              <a:rPr lang="en-US" smtClean="0"/>
              <a:pPr/>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Physical Development</a:t>
            </a:r>
            <a:endParaRPr lang="en-US" dirty="0"/>
          </a:p>
        </p:txBody>
      </p:sp>
      <p:sp>
        <p:nvSpPr>
          <p:cNvPr id="3" name="Subtitle 2"/>
          <p:cNvSpPr>
            <a:spLocks noGrp="1"/>
          </p:cNvSpPr>
          <p:nvPr>
            <p:ph type="subTitle" idx="1"/>
          </p:nvPr>
        </p:nvSpPr>
        <p:spPr/>
        <p:txBody>
          <a:bodyPr/>
          <a:lstStyle/>
          <a:p>
            <a:r>
              <a:rPr lang="en-US" dirty="0" smtClean="0"/>
              <a:t>Understanding Physical Development in Young Children</a:t>
            </a:r>
            <a:endParaRPr lang="en-US" dirty="0"/>
          </a:p>
        </p:txBody>
      </p:sp>
      <p:pic>
        <p:nvPicPr>
          <p:cNvPr id="1026" name="Picture 2" descr="C:\Documents and Settings\jpotena\Local Settings\Temporary Internet Files\Content.IE5\XQMYQHYL\MPj04423420000[1].jpg"/>
          <p:cNvPicPr>
            <a:picLocks noChangeAspect="1" noChangeArrowheads="1"/>
          </p:cNvPicPr>
          <p:nvPr/>
        </p:nvPicPr>
        <p:blipFill>
          <a:blip r:embed="rId2" cstate="print"/>
          <a:srcRect/>
          <a:stretch>
            <a:fillRect/>
          </a:stretch>
        </p:blipFill>
        <p:spPr bwMode="auto">
          <a:xfrm>
            <a:off x="381000" y="3200400"/>
            <a:ext cx="2000250" cy="26670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Physical </a:t>
            </a:r>
            <a:r>
              <a:rPr lang="en-US" dirty="0"/>
              <a:t>Development- MOVEMENT &amp; MOBILITY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Types of Movement and Their Benefits for Children</a:t>
            </a:r>
          </a:p>
          <a:p>
            <a:pPr lvl="1"/>
            <a:r>
              <a:rPr lang="en-US" dirty="0" err="1" smtClean="0"/>
              <a:t>Locomotor</a:t>
            </a:r>
            <a:r>
              <a:rPr lang="en-US" dirty="0" smtClean="0"/>
              <a:t> Movement</a:t>
            </a:r>
          </a:p>
          <a:p>
            <a:pPr lvl="2"/>
            <a:r>
              <a:rPr lang="en-US" dirty="0" smtClean="0"/>
              <a:t>Movement of the body from place to place</a:t>
            </a:r>
          </a:p>
          <a:p>
            <a:pPr lvl="3"/>
            <a:r>
              <a:rPr lang="en-US" dirty="0" smtClean="0"/>
              <a:t>Crawling, walking, hopping, jumping, skipping, running</a:t>
            </a:r>
          </a:p>
          <a:p>
            <a:pPr lvl="1"/>
            <a:r>
              <a:rPr lang="en-US" dirty="0" err="1" smtClean="0"/>
              <a:t>Nonlocomotor</a:t>
            </a:r>
            <a:r>
              <a:rPr lang="en-US" dirty="0" smtClean="0"/>
              <a:t> Movement</a:t>
            </a:r>
          </a:p>
          <a:p>
            <a:pPr lvl="2"/>
            <a:r>
              <a:rPr lang="en-US" dirty="0" smtClean="0"/>
              <a:t>Movement of the body while staying in one place</a:t>
            </a:r>
          </a:p>
          <a:p>
            <a:pPr lvl="3"/>
            <a:r>
              <a:rPr lang="en-US" dirty="0" smtClean="0"/>
              <a:t>Pulling, twisting, wiggling, sitting, rising</a:t>
            </a:r>
          </a:p>
          <a:p>
            <a:pPr lvl="1"/>
            <a:r>
              <a:rPr lang="en-US" dirty="0" smtClean="0"/>
              <a:t>Manipulative Movement</a:t>
            </a:r>
          </a:p>
          <a:p>
            <a:pPr lvl="2"/>
            <a:r>
              <a:rPr lang="en-US" dirty="0" smtClean="0"/>
              <a:t>Movement that involves controlled use of the hands and feet</a:t>
            </a:r>
          </a:p>
          <a:p>
            <a:pPr lvl="3"/>
            <a:r>
              <a:rPr lang="en-US" dirty="0" smtClean="0"/>
              <a:t>Grasping, opening and closing hands, waving, throwing and catching</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Development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Infants (up to 1</a:t>
            </a:r>
            <a:r>
              <a:rPr lang="en-US" baseline="30000" dirty="0" smtClean="0"/>
              <a:t>st</a:t>
            </a:r>
            <a:r>
              <a:rPr lang="en-US" dirty="0" smtClean="0"/>
              <a:t> birthday)</a:t>
            </a:r>
          </a:p>
          <a:p>
            <a:pPr lvl="1"/>
            <a:r>
              <a:rPr lang="en-US" dirty="0" smtClean="0"/>
              <a:t>Size and Shape</a:t>
            </a:r>
          </a:p>
          <a:p>
            <a:pPr lvl="2"/>
            <a:r>
              <a:rPr lang="en-US" dirty="0" smtClean="0"/>
              <a:t>Weight: Changes Daily</a:t>
            </a:r>
          </a:p>
          <a:p>
            <a:pPr lvl="2"/>
            <a:r>
              <a:rPr lang="en-US" dirty="0" smtClean="0"/>
              <a:t>Length: Changes Rapidly</a:t>
            </a:r>
          </a:p>
          <a:p>
            <a:pPr lvl="1"/>
            <a:r>
              <a:rPr lang="en-US" dirty="0" smtClean="0"/>
              <a:t>Reflexes</a:t>
            </a:r>
          </a:p>
          <a:p>
            <a:pPr lvl="2"/>
            <a:r>
              <a:rPr lang="en-US" dirty="0" smtClean="0"/>
              <a:t>Rooting (Turn head toward anything that brushes their faces)</a:t>
            </a:r>
          </a:p>
          <a:p>
            <a:pPr lvl="2"/>
            <a:r>
              <a:rPr lang="en-US" dirty="0" smtClean="0"/>
              <a:t>Startle Reflex</a:t>
            </a:r>
          </a:p>
          <a:p>
            <a:pPr lvl="2"/>
            <a:r>
              <a:rPr lang="en-US" dirty="0" smtClean="0"/>
              <a:t>Grasp</a:t>
            </a:r>
          </a:p>
          <a:p>
            <a:pPr lvl="2"/>
            <a:r>
              <a:rPr lang="en-US" dirty="0" smtClean="0"/>
              <a:t>Stepping or Walking</a:t>
            </a:r>
          </a:p>
          <a:p>
            <a:pPr lvl="1"/>
            <a:r>
              <a:rPr lang="en-US" dirty="0" smtClean="0"/>
              <a:t>Motor Sequence</a:t>
            </a:r>
          </a:p>
          <a:p>
            <a:pPr lvl="2"/>
            <a:r>
              <a:rPr lang="en-US" dirty="0" smtClean="0"/>
              <a:t>Order in which a child is able to perform new movements</a:t>
            </a:r>
          </a:p>
          <a:p>
            <a:pPr lvl="2"/>
            <a:r>
              <a:rPr lang="en-US" dirty="0" smtClean="0"/>
              <a:t>Each movement builds upon previous abilities</a:t>
            </a:r>
          </a:p>
          <a:p>
            <a:pPr lvl="3"/>
            <a:r>
              <a:rPr lang="en-US" dirty="0" smtClean="0"/>
              <a:t>Example: head and trunk control</a:t>
            </a:r>
            <a:endParaRPr lang="en-US" dirty="0"/>
          </a:p>
        </p:txBody>
      </p:sp>
      <p:pic>
        <p:nvPicPr>
          <p:cNvPr id="10242" name="Picture 2" descr="C:\Documents and Settings\jpotena\Local Settings\Temporary Internet Files\Content.IE5\0VM6JAQU\MPj04387990000[1].jpg"/>
          <p:cNvPicPr>
            <a:picLocks noChangeAspect="1" noChangeArrowheads="1"/>
          </p:cNvPicPr>
          <p:nvPr/>
        </p:nvPicPr>
        <p:blipFill>
          <a:blip r:embed="rId2" cstate="print"/>
          <a:srcRect/>
          <a:stretch>
            <a:fillRect/>
          </a:stretch>
        </p:blipFill>
        <p:spPr bwMode="auto">
          <a:xfrm flipH="1">
            <a:off x="7086600" y="1295400"/>
            <a:ext cx="1371600" cy="20574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Development</a:t>
            </a:r>
            <a:endParaRPr lang="en-US" dirty="0"/>
          </a:p>
        </p:txBody>
      </p:sp>
      <p:sp>
        <p:nvSpPr>
          <p:cNvPr id="3" name="Content Placeholder 2"/>
          <p:cNvSpPr>
            <a:spLocks noGrp="1"/>
          </p:cNvSpPr>
          <p:nvPr>
            <p:ph idx="1"/>
          </p:nvPr>
        </p:nvSpPr>
        <p:spPr/>
        <p:txBody>
          <a:bodyPr/>
          <a:lstStyle/>
          <a:p>
            <a:r>
              <a:rPr lang="en-US" dirty="0" smtClean="0"/>
              <a:t>Toddlers (1-3 years)</a:t>
            </a:r>
          </a:p>
          <a:p>
            <a:pPr lvl="1"/>
            <a:r>
              <a:rPr lang="en-US" dirty="0" smtClean="0"/>
              <a:t>By the age of two-and-a-half, the average child has reached half of his or her adult height</a:t>
            </a:r>
          </a:p>
          <a:p>
            <a:pPr lvl="1"/>
            <a:r>
              <a:rPr lang="en-US" dirty="0" smtClean="0"/>
              <a:t>Arms and legs lengthen</a:t>
            </a:r>
          </a:p>
          <a:p>
            <a:pPr lvl="1"/>
            <a:r>
              <a:rPr lang="en-US" dirty="0" smtClean="0"/>
              <a:t>Baby fat begins to disappear</a:t>
            </a:r>
          </a:p>
          <a:p>
            <a:pPr lvl="1"/>
            <a:r>
              <a:rPr lang="en-US" dirty="0" smtClean="0"/>
              <a:t>Redistribute weight to improve balance and posture</a:t>
            </a:r>
          </a:p>
          <a:p>
            <a:pPr lvl="1"/>
            <a:r>
              <a:rPr lang="en-US" dirty="0" smtClean="0"/>
              <a:t>Ability to manipulate objects with hands</a:t>
            </a:r>
          </a:p>
          <a:p>
            <a:pPr lvl="1"/>
            <a:r>
              <a:rPr lang="en-US" dirty="0" smtClean="0"/>
              <a:t>Teeth come in</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Development</a:t>
            </a:r>
            <a:endParaRPr lang="en-US" dirty="0"/>
          </a:p>
        </p:txBody>
      </p:sp>
      <p:sp>
        <p:nvSpPr>
          <p:cNvPr id="3" name="Content Placeholder 2"/>
          <p:cNvSpPr>
            <a:spLocks noGrp="1"/>
          </p:cNvSpPr>
          <p:nvPr>
            <p:ph idx="1"/>
          </p:nvPr>
        </p:nvSpPr>
        <p:spPr/>
        <p:txBody>
          <a:bodyPr/>
          <a:lstStyle/>
          <a:p>
            <a:r>
              <a:rPr lang="en-US" dirty="0" smtClean="0"/>
              <a:t>Preschoolers (3-5 years)</a:t>
            </a:r>
          </a:p>
          <a:p>
            <a:pPr lvl="1"/>
            <a:r>
              <a:rPr lang="en-US" dirty="0" smtClean="0"/>
              <a:t>Grow faster in height than weight</a:t>
            </a:r>
          </a:p>
          <a:p>
            <a:pPr lvl="2"/>
            <a:r>
              <a:rPr lang="en-US" dirty="0" smtClean="0"/>
              <a:t>Lanky appearance</a:t>
            </a:r>
          </a:p>
          <a:p>
            <a:pPr lvl="1"/>
            <a:r>
              <a:rPr lang="en-US" dirty="0" smtClean="0"/>
              <a:t>Upper jaw widens for permanent teeth</a:t>
            </a:r>
          </a:p>
          <a:p>
            <a:pPr lvl="1"/>
            <a:r>
              <a:rPr lang="en-US" dirty="0" smtClean="0"/>
              <a:t>Ability to move more freely</a:t>
            </a:r>
          </a:p>
          <a:p>
            <a:pPr lvl="2"/>
            <a:r>
              <a:rPr lang="en-US" dirty="0" smtClean="0"/>
              <a:t>Run, jump, ride a tricycle, and kick a ball</a:t>
            </a:r>
          </a:p>
          <a:p>
            <a:pPr lvl="1"/>
            <a:r>
              <a:rPr lang="en-US" dirty="0" smtClean="0"/>
              <a:t>Gain ability to manipulate smaller objects with hands</a:t>
            </a:r>
          </a:p>
          <a:p>
            <a:pPr lvl="2"/>
            <a:r>
              <a:rPr lang="en-US" dirty="0" smtClean="0"/>
              <a:t>Tie shoelaces, button buttons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Development</a:t>
            </a:r>
            <a:endParaRPr lang="en-US" dirty="0"/>
          </a:p>
        </p:txBody>
      </p:sp>
      <p:sp>
        <p:nvSpPr>
          <p:cNvPr id="3" name="Content Placeholder 2"/>
          <p:cNvSpPr>
            <a:spLocks noGrp="1"/>
          </p:cNvSpPr>
          <p:nvPr>
            <p:ph idx="1"/>
          </p:nvPr>
        </p:nvSpPr>
        <p:spPr/>
        <p:txBody>
          <a:bodyPr/>
          <a:lstStyle/>
          <a:p>
            <a:r>
              <a:rPr lang="en-US" dirty="0" smtClean="0"/>
              <a:t>From muscles to motor skills, the unfolding picture of a child’s physical growth is an exciting experience to observe</a:t>
            </a:r>
          </a:p>
          <a:p>
            <a:r>
              <a:rPr lang="en-US" dirty="0" smtClean="0"/>
              <a:t>Parents and caregivers should pay attention to their child’s physical growth and give loving support as their children develop these skills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Development</a:t>
            </a:r>
            <a:endParaRPr lang="en-US" dirty="0"/>
          </a:p>
        </p:txBody>
      </p:sp>
      <p:sp>
        <p:nvSpPr>
          <p:cNvPr id="3" name="Content Placeholder 2"/>
          <p:cNvSpPr>
            <a:spLocks noGrp="1"/>
          </p:cNvSpPr>
          <p:nvPr>
            <p:ph idx="1"/>
          </p:nvPr>
        </p:nvSpPr>
        <p:spPr/>
        <p:txBody>
          <a:bodyPr/>
          <a:lstStyle/>
          <a:p>
            <a:r>
              <a:rPr lang="en-US" dirty="0" smtClean="0"/>
              <a:t>Promote:</a:t>
            </a:r>
          </a:p>
          <a:p>
            <a:pPr lvl="1"/>
            <a:r>
              <a:rPr lang="en-US" dirty="0" smtClean="0"/>
              <a:t>Good Eating Habits</a:t>
            </a:r>
          </a:p>
          <a:p>
            <a:pPr lvl="1"/>
            <a:r>
              <a:rPr lang="en-US" dirty="0" smtClean="0"/>
              <a:t>Physical Activity</a:t>
            </a:r>
          </a:p>
          <a:p>
            <a:pPr lvl="1"/>
            <a:r>
              <a:rPr lang="en-US" dirty="0" smtClean="0"/>
              <a:t>Motor Development</a:t>
            </a:r>
          </a:p>
          <a:p>
            <a:pPr lvl="1"/>
            <a:r>
              <a:rPr lang="en-US" dirty="0" smtClean="0"/>
              <a:t>Good Hygiene</a:t>
            </a:r>
          </a:p>
          <a:p>
            <a:pPr lvl="2"/>
            <a:r>
              <a:rPr lang="en-US" smtClean="0"/>
              <a:t>Dental Care, Bathing</a:t>
            </a:r>
            <a:r>
              <a:rPr lang="en-US" dirty="0" smtClean="0"/>
              <a:t>, Toileting</a:t>
            </a:r>
          </a:p>
          <a:p>
            <a:pPr lvl="1"/>
            <a:r>
              <a:rPr lang="en-US" dirty="0" smtClean="0"/>
              <a:t>Good Sleep Habits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DEVELOPMENT</a:t>
            </a:r>
            <a:endParaRPr lang="en-US" dirty="0"/>
          </a:p>
        </p:txBody>
      </p:sp>
      <p:sp>
        <p:nvSpPr>
          <p:cNvPr id="3" name="Content Placeholder 2"/>
          <p:cNvSpPr>
            <a:spLocks noGrp="1"/>
          </p:cNvSpPr>
          <p:nvPr>
            <p:ph idx="1"/>
          </p:nvPr>
        </p:nvSpPr>
        <p:spPr/>
        <p:txBody>
          <a:bodyPr/>
          <a:lstStyle/>
          <a:p>
            <a:r>
              <a:rPr lang="en-US" dirty="0" smtClean="0"/>
              <a:t>Definition</a:t>
            </a:r>
          </a:p>
          <a:p>
            <a:pPr lvl="1"/>
            <a:r>
              <a:rPr lang="en-US" dirty="0" smtClean="0"/>
              <a:t>Growth</a:t>
            </a:r>
          </a:p>
          <a:p>
            <a:pPr lvl="1"/>
            <a:r>
              <a:rPr lang="en-US" dirty="0" smtClean="0"/>
              <a:t>Movement &amp; Mobility</a:t>
            </a:r>
          </a:p>
          <a:p>
            <a:pPr lvl="2"/>
            <a:r>
              <a:rPr lang="en-US" dirty="0" smtClean="0"/>
              <a:t>The development of:</a:t>
            </a:r>
          </a:p>
          <a:p>
            <a:pPr lvl="3"/>
            <a:r>
              <a:rPr lang="en-US" dirty="0"/>
              <a:t>F</a:t>
            </a:r>
            <a:r>
              <a:rPr lang="en-US" dirty="0" smtClean="0"/>
              <a:t>ine </a:t>
            </a:r>
            <a:r>
              <a:rPr lang="en-US" dirty="0"/>
              <a:t>motor and gross motor </a:t>
            </a:r>
            <a:r>
              <a:rPr lang="en-US" dirty="0" smtClean="0"/>
              <a:t>skills</a:t>
            </a:r>
          </a:p>
          <a:p>
            <a:pPr lvl="3"/>
            <a:r>
              <a:rPr lang="en-US" dirty="0" smtClean="0"/>
              <a:t>Whole </a:t>
            </a:r>
            <a:r>
              <a:rPr lang="en-US" dirty="0"/>
              <a:t>body </a:t>
            </a:r>
            <a:r>
              <a:rPr lang="en-US" dirty="0" smtClean="0"/>
              <a:t>movement</a:t>
            </a:r>
          </a:p>
        </p:txBody>
      </p:sp>
    </p:spTree>
    <p:extLst>
      <p:ext uri="{BB962C8B-B14F-4D97-AF65-F5344CB8AC3E}">
        <p14:creationId xmlns:p14="http://schemas.microsoft.com/office/powerpoint/2010/main" val="35443165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7315200" cy="1143000"/>
          </a:xfrm>
        </p:spPr>
        <p:txBody>
          <a:bodyPr>
            <a:normAutofit fontScale="90000"/>
          </a:bodyPr>
          <a:lstStyle/>
          <a:p>
            <a:r>
              <a:rPr lang="en-US" dirty="0" smtClean="0"/>
              <a:t>PHYSICAL DEVELOPMENT</a:t>
            </a:r>
            <a:endParaRPr lang="en-US" dirty="0"/>
          </a:p>
        </p:txBody>
      </p:sp>
      <p:sp>
        <p:nvSpPr>
          <p:cNvPr id="3" name="Content Placeholder 2"/>
          <p:cNvSpPr>
            <a:spLocks noGrp="1"/>
          </p:cNvSpPr>
          <p:nvPr>
            <p:ph idx="1"/>
          </p:nvPr>
        </p:nvSpPr>
        <p:spPr/>
        <p:txBody>
          <a:bodyPr/>
          <a:lstStyle/>
          <a:p>
            <a:r>
              <a:rPr lang="en-US" dirty="0" smtClean="0"/>
              <a:t>Provides children with the abilities they need to explore and interact with the world around them</a:t>
            </a:r>
          </a:p>
          <a:p>
            <a:r>
              <a:rPr lang="en-US" dirty="0" smtClean="0"/>
              <a:t>Begins as muscles gain strength </a:t>
            </a:r>
          </a:p>
          <a:p>
            <a:pPr lvl="1"/>
            <a:r>
              <a:rPr lang="en-US" dirty="0" smtClean="0"/>
              <a:t>The development of muscular control is the first step in physical development</a:t>
            </a:r>
            <a:endParaRPr lang="en-US" dirty="0"/>
          </a:p>
        </p:txBody>
      </p:sp>
      <p:pic>
        <p:nvPicPr>
          <p:cNvPr id="2050" name="Picture 2" descr="C:\Documents and Settings\jpotena\Local Settings\Temporary Internet Files\Content.IE5\0VM6JAQU\MCj02324310000[1].wmf"/>
          <p:cNvPicPr>
            <a:picLocks noChangeAspect="1" noChangeArrowheads="1"/>
          </p:cNvPicPr>
          <p:nvPr/>
        </p:nvPicPr>
        <p:blipFill>
          <a:blip r:embed="rId2" cstate="print"/>
          <a:srcRect/>
          <a:stretch>
            <a:fillRect/>
          </a:stretch>
        </p:blipFill>
        <p:spPr bwMode="auto">
          <a:xfrm>
            <a:off x="3581400" y="4953000"/>
            <a:ext cx="1967620" cy="1511929"/>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Development</a:t>
            </a:r>
            <a:endParaRPr lang="en-US" dirty="0"/>
          </a:p>
        </p:txBody>
      </p:sp>
      <p:sp>
        <p:nvSpPr>
          <p:cNvPr id="3" name="Content Placeholder 2"/>
          <p:cNvSpPr>
            <a:spLocks noGrp="1"/>
          </p:cNvSpPr>
          <p:nvPr>
            <p:ph idx="1"/>
          </p:nvPr>
        </p:nvSpPr>
        <p:spPr/>
        <p:txBody>
          <a:bodyPr/>
          <a:lstStyle/>
          <a:p>
            <a:r>
              <a:rPr lang="en-US" dirty="0" smtClean="0"/>
              <a:t>Factors that affect physical development:</a:t>
            </a:r>
          </a:p>
          <a:p>
            <a:pPr lvl="1"/>
            <a:r>
              <a:rPr lang="en-US" dirty="0" smtClean="0"/>
              <a:t>Heredity (Nature)</a:t>
            </a:r>
          </a:p>
          <a:p>
            <a:pPr lvl="1"/>
            <a:r>
              <a:rPr lang="en-US" dirty="0" smtClean="0"/>
              <a:t>Environment (Nurture)</a:t>
            </a:r>
          </a:p>
          <a:p>
            <a:pPr lvl="2"/>
            <a:r>
              <a:rPr lang="en-US" dirty="0" smtClean="0"/>
              <a:t>Proper Nutrition</a:t>
            </a:r>
          </a:p>
          <a:p>
            <a:pPr lvl="2"/>
            <a:r>
              <a:rPr lang="en-US" dirty="0" smtClean="0"/>
              <a:t>Appropriate Toys and Activities</a:t>
            </a:r>
            <a:endParaRPr lang="en-US" dirty="0"/>
          </a:p>
        </p:txBody>
      </p:sp>
      <p:pic>
        <p:nvPicPr>
          <p:cNvPr id="3074" name="Picture 2" descr="C:\Documents and Settings\jpotena\Local Settings\Temporary Internet Files\Content.IE5\36PV074T\MPj03169780000[1].jpg"/>
          <p:cNvPicPr>
            <a:picLocks noChangeAspect="1" noChangeArrowheads="1"/>
          </p:cNvPicPr>
          <p:nvPr/>
        </p:nvPicPr>
        <p:blipFill>
          <a:blip r:embed="rId2" cstate="print"/>
          <a:srcRect/>
          <a:stretch>
            <a:fillRect/>
          </a:stretch>
        </p:blipFill>
        <p:spPr bwMode="auto">
          <a:xfrm>
            <a:off x="5715000" y="2590800"/>
            <a:ext cx="2944368" cy="36576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Physical </a:t>
            </a:r>
            <a:r>
              <a:rPr lang="en-US" dirty="0" smtClean="0"/>
              <a:t>Development</a:t>
            </a:r>
            <a:endParaRPr lang="en-US" dirty="0"/>
          </a:p>
        </p:txBody>
      </p:sp>
      <p:sp>
        <p:nvSpPr>
          <p:cNvPr id="3" name="Content Placeholder 2"/>
          <p:cNvSpPr>
            <a:spLocks noGrp="1"/>
          </p:cNvSpPr>
          <p:nvPr>
            <p:ph idx="1"/>
          </p:nvPr>
        </p:nvSpPr>
        <p:spPr/>
        <p:txBody>
          <a:bodyPr>
            <a:normAutofit/>
          </a:bodyPr>
          <a:lstStyle/>
          <a:p>
            <a:r>
              <a:rPr lang="en-US" dirty="0" smtClean="0"/>
              <a:t>Patterns of Physical Development</a:t>
            </a:r>
            <a:endParaRPr lang="en-US" dirty="0" smtClean="0"/>
          </a:p>
          <a:p>
            <a:pPr lvl="1"/>
            <a:r>
              <a:rPr lang="en-US" dirty="0" smtClean="0"/>
              <a:t>GROWTH</a:t>
            </a:r>
          </a:p>
          <a:p>
            <a:pPr lvl="2"/>
            <a:r>
              <a:rPr lang="en-US" dirty="0" smtClean="0"/>
              <a:t>Head to foot</a:t>
            </a:r>
          </a:p>
          <a:p>
            <a:pPr lvl="2"/>
            <a:r>
              <a:rPr lang="en-US" dirty="0" smtClean="0"/>
              <a:t>Near to far</a:t>
            </a:r>
          </a:p>
          <a:p>
            <a:pPr lvl="1"/>
            <a:r>
              <a:rPr lang="en-US" dirty="0" smtClean="0"/>
              <a:t>MOVEMENT &amp; MOBILITY</a:t>
            </a:r>
          </a:p>
          <a:p>
            <a:pPr lvl="2"/>
            <a:r>
              <a:rPr lang="en-US" dirty="0" smtClean="0"/>
              <a:t>Simple to complex</a:t>
            </a:r>
            <a:endParaRPr lang="en-US" dirty="0" smtClean="0"/>
          </a:p>
        </p:txBody>
      </p:sp>
    </p:spTree>
    <p:extLst>
      <p:ext uri="{BB962C8B-B14F-4D97-AF65-F5344CB8AC3E}">
        <p14:creationId xmlns:p14="http://schemas.microsoft.com/office/powerpoint/2010/main" val="41686505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Physical </a:t>
            </a:r>
            <a:r>
              <a:rPr lang="en-US" dirty="0" smtClean="0"/>
              <a:t>Development- GROWTH</a:t>
            </a:r>
            <a:endParaRPr lang="en-US" dirty="0"/>
          </a:p>
        </p:txBody>
      </p:sp>
      <p:sp>
        <p:nvSpPr>
          <p:cNvPr id="3" name="Content Placeholder 2"/>
          <p:cNvSpPr>
            <a:spLocks noGrp="1"/>
          </p:cNvSpPr>
          <p:nvPr>
            <p:ph idx="1"/>
          </p:nvPr>
        </p:nvSpPr>
        <p:spPr/>
        <p:txBody>
          <a:bodyPr>
            <a:normAutofit/>
          </a:bodyPr>
          <a:lstStyle/>
          <a:p>
            <a:r>
              <a:rPr lang="en-US" dirty="0" smtClean="0"/>
              <a:t>Weight</a:t>
            </a:r>
          </a:p>
          <a:p>
            <a:r>
              <a:rPr lang="en-US" dirty="0" smtClean="0"/>
              <a:t>Height</a:t>
            </a:r>
          </a:p>
          <a:p>
            <a:r>
              <a:rPr lang="en-US" dirty="0" smtClean="0"/>
              <a:t>Proportion</a:t>
            </a:r>
          </a:p>
          <a:p>
            <a:r>
              <a:rPr lang="en-US" dirty="0" smtClean="0"/>
              <a:t>Sight</a:t>
            </a:r>
          </a:p>
          <a:p>
            <a:r>
              <a:rPr lang="en-US" dirty="0" smtClean="0"/>
              <a:t>Hearing</a:t>
            </a:r>
          </a:p>
          <a:p>
            <a:r>
              <a:rPr lang="en-US" dirty="0" smtClean="0"/>
              <a:t>Smell and Taste</a:t>
            </a:r>
          </a:p>
          <a:p>
            <a:r>
              <a:rPr lang="en-US" dirty="0" smtClean="0"/>
              <a:t>Voice</a:t>
            </a:r>
          </a:p>
          <a:p>
            <a:r>
              <a:rPr lang="en-US" dirty="0" smtClean="0"/>
              <a:t>Teeth</a:t>
            </a:r>
          </a:p>
        </p:txBody>
      </p:sp>
    </p:spTree>
    <p:extLst>
      <p:ext uri="{BB962C8B-B14F-4D97-AF65-F5344CB8AC3E}">
        <p14:creationId xmlns:p14="http://schemas.microsoft.com/office/powerpoint/2010/main" val="2973780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Physical </a:t>
            </a:r>
            <a:r>
              <a:rPr lang="en-US" dirty="0" smtClean="0"/>
              <a:t>Development- GROWTH</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Four physical growth cycles</a:t>
            </a:r>
          </a:p>
          <a:p>
            <a:pPr lvl="1"/>
            <a:r>
              <a:rPr lang="en-US" dirty="0" smtClean="0"/>
              <a:t>Two of slow growth</a:t>
            </a:r>
          </a:p>
          <a:p>
            <a:pPr lvl="1"/>
            <a:r>
              <a:rPr lang="en-US" dirty="0" smtClean="0"/>
              <a:t>Two of rapid growth</a:t>
            </a:r>
          </a:p>
          <a:p>
            <a:r>
              <a:rPr lang="en-US" dirty="0" smtClean="0"/>
              <a:t>1: Rapid Physical Growth</a:t>
            </a:r>
          </a:p>
          <a:p>
            <a:pPr lvl="1"/>
            <a:r>
              <a:rPr lang="en-US" dirty="0" smtClean="0"/>
              <a:t>Conception to 6 months of age</a:t>
            </a:r>
          </a:p>
          <a:p>
            <a:r>
              <a:rPr lang="en-US" dirty="0" smtClean="0"/>
              <a:t>2: Slow Physical Growth</a:t>
            </a:r>
          </a:p>
          <a:p>
            <a:pPr lvl="1"/>
            <a:r>
              <a:rPr lang="en-US" dirty="0" smtClean="0"/>
              <a:t>Toddler and preschool periods</a:t>
            </a:r>
          </a:p>
          <a:p>
            <a:r>
              <a:rPr lang="en-US" dirty="0" smtClean="0"/>
              <a:t>3: Rapid Physical Growth</a:t>
            </a:r>
          </a:p>
          <a:p>
            <a:pPr lvl="1"/>
            <a:r>
              <a:rPr lang="en-US" dirty="0" smtClean="0"/>
              <a:t>Preadolescence and adolescence (Puberty)</a:t>
            </a:r>
          </a:p>
          <a:p>
            <a:r>
              <a:rPr lang="en-US" dirty="0" smtClean="0"/>
              <a:t>4: Slow Physical Growth</a:t>
            </a:r>
          </a:p>
          <a:p>
            <a:pPr lvl="1"/>
            <a:r>
              <a:rPr lang="en-US" dirty="0" smtClean="0"/>
              <a:t>After puberty until adult growth is achieved </a:t>
            </a:r>
            <a:endParaRPr lang="en-US" dirty="0"/>
          </a:p>
        </p:txBody>
      </p:sp>
    </p:spTree>
    <p:extLst>
      <p:ext uri="{BB962C8B-B14F-4D97-AF65-F5344CB8AC3E}">
        <p14:creationId xmlns:p14="http://schemas.microsoft.com/office/powerpoint/2010/main" val="29426698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Physical </a:t>
            </a:r>
            <a:r>
              <a:rPr lang="en-US" dirty="0" smtClean="0"/>
              <a:t>Development- MOVEMENT &amp; MOBILITY</a:t>
            </a:r>
            <a:endParaRPr lang="en-US" dirty="0"/>
          </a:p>
        </p:txBody>
      </p:sp>
      <p:sp>
        <p:nvSpPr>
          <p:cNvPr id="3" name="Content Placeholder 2"/>
          <p:cNvSpPr>
            <a:spLocks noGrp="1"/>
          </p:cNvSpPr>
          <p:nvPr>
            <p:ph idx="1"/>
          </p:nvPr>
        </p:nvSpPr>
        <p:spPr/>
        <p:txBody>
          <a:bodyPr>
            <a:normAutofit/>
          </a:bodyPr>
          <a:lstStyle/>
          <a:p>
            <a:r>
              <a:rPr lang="en-US" dirty="0" smtClean="0"/>
              <a:t>Motor </a:t>
            </a:r>
            <a:r>
              <a:rPr lang="en-US" dirty="0" smtClean="0"/>
              <a:t>Development </a:t>
            </a:r>
            <a:r>
              <a:rPr lang="en-US" i="1" dirty="0" smtClean="0"/>
              <a:t>Definition</a:t>
            </a:r>
            <a:endParaRPr lang="en-US" dirty="0" smtClean="0"/>
          </a:p>
          <a:p>
            <a:pPr lvl="1"/>
            <a:r>
              <a:rPr lang="en-US" dirty="0" smtClean="0"/>
              <a:t>Growth </a:t>
            </a:r>
            <a:r>
              <a:rPr lang="en-US" dirty="0" smtClean="0"/>
              <a:t>in the ability of children to use their bodies and physical </a:t>
            </a:r>
            <a:r>
              <a:rPr lang="en-US" dirty="0" smtClean="0"/>
              <a:t>skills in a process in which  children acquire </a:t>
            </a:r>
            <a:r>
              <a:rPr lang="en-US" dirty="0" smtClean="0"/>
              <a:t>movement patterns and </a:t>
            </a:r>
            <a:r>
              <a:rPr lang="en-US" dirty="0" smtClean="0"/>
              <a:t>skills</a:t>
            </a:r>
          </a:p>
          <a:p>
            <a:pPr marL="411480" lvl="1" indent="0">
              <a:buNone/>
            </a:pPr>
            <a:endParaRPr lang="en-US" dirty="0"/>
          </a:p>
          <a:p>
            <a:pPr marL="411480" lvl="1" indent="0">
              <a:buNone/>
            </a:pPr>
            <a:endParaRPr lang="en-US" dirty="0" smtClean="0"/>
          </a:p>
          <a:p>
            <a:pPr lvl="1"/>
            <a:r>
              <a:rPr lang="en-US" dirty="0" smtClean="0"/>
              <a:t>Influences:</a:t>
            </a:r>
          </a:p>
          <a:p>
            <a:pPr lvl="2"/>
            <a:r>
              <a:rPr lang="en-US" dirty="0" smtClean="0"/>
              <a:t>Genetics, size at birth, body build and composition, nutrition, rearing and birth order, social class, temperament, </a:t>
            </a:r>
            <a:r>
              <a:rPr lang="en-US" dirty="0" smtClean="0"/>
              <a:t>ethnicity, </a:t>
            </a:r>
            <a:r>
              <a:rPr lang="en-US" dirty="0" smtClean="0"/>
              <a:t>and culture</a:t>
            </a:r>
            <a:endParaRPr lang="en-US" dirty="0"/>
          </a:p>
        </p:txBody>
      </p:sp>
      <p:pic>
        <p:nvPicPr>
          <p:cNvPr id="5122" name="Picture 2" descr="C:\Documents and Settings\jpotena\Local Settings\Temporary Internet Files\Content.IE5\0VM6JAQU\MCj04405480000[1].wmf"/>
          <p:cNvPicPr>
            <a:picLocks noChangeAspect="1" noChangeArrowheads="1"/>
          </p:cNvPicPr>
          <p:nvPr/>
        </p:nvPicPr>
        <p:blipFill>
          <a:blip r:embed="rId2" cstate="print"/>
          <a:srcRect/>
          <a:stretch>
            <a:fillRect/>
          </a:stretch>
        </p:blipFill>
        <p:spPr bwMode="auto">
          <a:xfrm>
            <a:off x="8196036" y="3429000"/>
            <a:ext cx="717550" cy="28194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Physical </a:t>
            </a:r>
            <a:r>
              <a:rPr lang="en-US" dirty="0"/>
              <a:t>Development- MOVEMENT &amp; MOBILITY</a:t>
            </a:r>
            <a:endParaRPr lang="en-US" dirty="0"/>
          </a:p>
        </p:txBody>
      </p:sp>
      <p:sp>
        <p:nvSpPr>
          <p:cNvPr id="3" name="Content Placeholder 2"/>
          <p:cNvSpPr>
            <a:spLocks noGrp="1"/>
          </p:cNvSpPr>
          <p:nvPr>
            <p:ph idx="1"/>
          </p:nvPr>
        </p:nvSpPr>
        <p:spPr/>
        <p:txBody>
          <a:bodyPr/>
          <a:lstStyle/>
          <a:p>
            <a:r>
              <a:rPr lang="en-US" dirty="0" smtClean="0"/>
              <a:t>Motor Development</a:t>
            </a:r>
          </a:p>
          <a:p>
            <a:pPr lvl="3"/>
            <a:r>
              <a:rPr lang="en-US" dirty="0" smtClean="0"/>
              <a:t>Critical time for motor development is between 1 year to 5 years of age</a:t>
            </a:r>
          </a:p>
          <a:p>
            <a:pPr lvl="1"/>
            <a:r>
              <a:rPr lang="en-US" dirty="0" smtClean="0"/>
              <a:t>Gross Motor Development</a:t>
            </a:r>
          </a:p>
          <a:p>
            <a:pPr lvl="2"/>
            <a:r>
              <a:rPr lang="en-US" dirty="0" smtClean="0"/>
              <a:t>Large-muscle groups</a:t>
            </a:r>
          </a:p>
          <a:p>
            <a:pPr lvl="3"/>
            <a:r>
              <a:rPr lang="en-US" dirty="0" smtClean="0"/>
              <a:t>Legs (running) and arms (throwing)</a:t>
            </a:r>
          </a:p>
          <a:p>
            <a:pPr lvl="1"/>
            <a:r>
              <a:rPr lang="en-US" dirty="0" smtClean="0"/>
              <a:t>Fine Motor Development</a:t>
            </a:r>
          </a:p>
          <a:p>
            <a:pPr lvl="2"/>
            <a:r>
              <a:rPr lang="en-US" dirty="0" smtClean="0"/>
              <a:t>Small-muscle groups</a:t>
            </a:r>
          </a:p>
          <a:p>
            <a:pPr lvl="3"/>
            <a:r>
              <a:rPr lang="en-US" dirty="0" smtClean="0"/>
              <a:t>Smiling, picks up a fork, tying a shoe</a:t>
            </a:r>
            <a:endParaRPr lang="en-US" dirty="0"/>
          </a:p>
        </p:txBody>
      </p:sp>
      <p:pic>
        <p:nvPicPr>
          <p:cNvPr id="6146" name="Picture 2" descr="C:\Documents and Settings\jpotena\Local Settings\Temporary Internet Files\Content.IE5\0VM6JAQU\MPj04306850000[1].jpg"/>
          <p:cNvPicPr>
            <a:picLocks noChangeAspect="1" noChangeArrowheads="1"/>
          </p:cNvPicPr>
          <p:nvPr/>
        </p:nvPicPr>
        <p:blipFill>
          <a:blip r:embed="rId2" cstate="print"/>
          <a:srcRect/>
          <a:stretch>
            <a:fillRect/>
          </a:stretch>
        </p:blipFill>
        <p:spPr bwMode="auto">
          <a:xfrm>
            <a:off x="6172200" y="3429000"/>
            <a:ext cx="2401995" cy="1602581"/>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138</TotalTime>
  <Words>696</Words>
  <Application>Microsoft Office PowerPoint</Application>
  <PresentationFormat>On-screen Show (4:3)</PresentationFormat>
  <Paragraphs>122</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Foundry</vt:lpstr>
      <vt:lpstr>Physical Development</vt:lpstr>
      <vt:lpstr>PHYSICAL DEVELOPMENT</vt:lpstr>
      <vt:lpstr>PHYSICAL DEVELOPMENT</vt:lpstr>
      <vt:lpstr>Physical Development</vt:lpstr>
      <vt:lpstr>Physical Development</vt:lpstr>
      <vt:lpstr>Physical Development- GROWTH</vt:lpstr>
      <vt:lpstr>Physical Development- GROWTH</vt:lpstr>
      <vt:lpstr>Physical Development- MOVEMENT &amp; MOBILITY</vt:lpstr>
      <vt:lpstr>Physical Development- MOVEMENT &amp; MOBILITY</vt:lpstr>
      <vt:lpstr>Physical Development- MOVEMENT &amp; MOBILITY</vt:lpstr>
      <vt:lpstr>Physical Development</vt:lpstr>
      <vt:lpstr>Physical Development</vt:lpstr>
      <vt:lpstr>Physical Development</vt:lpstr>
      <vt:lpstr>Physical Development</vt:lpstr>
      <vt:lpstr>Physical Development</vt:lpstr>
    </vt:vector>
  </TitlesOfParts>
  <Company>CBSD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Physical Development</dc:title>
  <dc:creator>jpotena</dc:creator>
  <cp:lastModifiedBy>POTENA, JULIE</cp:lastModifiedBy>
  <cp:revision>31</cp:revision>
  <dcterms:created xsi:type="dcterms:W3CDTF">2010-01-11T18:55:32Z</dcterms:created>
  <dcterms:modified xsi:type="dcterms:W3CDTF">2011-10-05T16:49:49Z</dcterms:modified>
</cp:coreProperties>
</file>